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25"/>
  </p:notesMasterIdLst>
  <p:sldIdLst>
    <p:sldId id="256" r:id="rId3"/>
    <p:sldId id="258" r:id="rId4"/>
    <p:sldId id="291" r:id="rId5"/>
    <p:sldId id="292" r:id="rId6"/>
    <p:sldId id="293" r:id="rId7"/>
    <p:sldId id="309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>
      <p:cViewPr varScale="1">
        <p:scale>
          <a:sx n="64" d="100"/>
          <a:sy n="64" d="100"/>
        </p:scale>
        <p:origin x="66" y="6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5/20/2015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3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1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Shap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hap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Shap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E3B46149-A9C5-4891-9BD3-236B1D4484EF}" type="datetime8">
              <a:rPr lang="en-US" smtClean="0"/>
              <a:t>5/20/2015 11:50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Shap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hap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5297-2258-4D7C-8A94-6001DAA670C7}" type="datetime8">
              <a:rPr lang="en-US" smtClean="0">
                <a:solidFill>
                  <a:schemeClr val="tx2"/>
                </a:solidFill>
              </a:rPr>
              <a:t>5/20/2015 11:50 PM</a:t>
            </a:fld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5C52AF5-EA7F-4FFC-9B6C-8AA50A90AF0A}" type="datetime8">
              <a:rPr lang="en-US" smtClean="0">
                <a:solidFill>
                  <a:schemeClr val="tx2"/>
                </a:solidFill>
              </a:rPr>
              <a:t>5/20/2015 11:50 PM</a:t>
            </a:fld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108D-9B0D-4566-9D0B-443FCA7F28DA}" type="datetime8">
              <a:rPr lang="en-US" smtClean="0"/>
              <a:t>5/20/2015 11:50 PM</a:t>
            </a:fld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D7D50-6F63-4EE2-AD7B-196423EB079C}" type="datetime8">
              <a:rPr lang="en-US" smtClean="0"/>
              <a:t>5/20/2015 11:50 PM</a:t>
            </a:fld>
            <a:endParaRPr lang="en-US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hap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400B125-5731-476E-8A03-79BFDA7A3C53}" type="datetime8">
              <a:rPr lang="en-US" smtClean="0"/>
              <a:t>5/20/2015 11:50 PM</a:t>
            </a:fld>
            <a:endParaRPr lang="en-US"/>
          </a:p>
        </p:txBody>
      </p:sp>
      <p:sp>
        <p:nvSpPr>
          <p:cNvPr id="10" name="Shap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hape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hap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BFE327D-00F0-4598-93D6-A2356A07B4A8}" type="datetime8">
              <a:rPr lang="en-US" smtClean="0"/>
              <a:t>5/20/2015 11:50 PM</a:t>
            </a:fld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Shap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Shap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Shap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263C-E136-411F-91CA-172AAE0E6F74}" type="datetime8">
              <a:rPr lang="en-US" smtClean="0"/>
              <a:t>5/20/2015 11:50 PM</a:t>
            </a:fld>
            <a:endParaRPr lang="en-US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964-1B2D-4C03-BBD5-5FEBBE54C498}" type="datetime8">
              <a:rPr lang="en-US" smtClean="0"/>
              <a:t>5/20/2015 11:50 PM</a:t>
            </a:fld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2EC57-14C6-4791-95A7-D5F5BA39381A}" type="datetime8">
              <a:rPr lang="en-US" smtClean="0"/>
              <a:t>5/20/2015 11:50 PM</a:t>
            </a:fld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hap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5F5A1D4-071B-41CC-9B87-DD8CAA46D854}" type="datetime8">
              <a:rPr lang="en-US" smtClean="0"/>
              <a:t>5/20/2015 11:50 PM</a:t>
            </a:fld>
            <a:endParaRPr lang="en-US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3BDCC6C9-C441-4256-BE65-AE6747BF52C6}" type="datetime8">
              <a:rPr lang="en-US" smtClean="0">
                <a:solidFill>
                  <a:schemeClr val="tx2"/>
                </a:solidFill>
              </a:rPr>
              <a:t>5/20/2015 11:50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f.fu-berlin.de/lehre/SS09/CV/uebungen/uebung09/SIFT.pdf" TargetMode="External"/><Relationship Id="rId13" Type="http://schemas.openxmlformats.org/officeDocument/2006/relationships/hyperlink" Target="http://graphics.cs.cmu.edu/courses/15-463/2005_fall/www/Lectures/Pyramids.pdf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mathworks.com/help/vision/examples/feature-based-panoramic-image-stitching.html" TargetMode="External"/><Relationship Id="rId12" Type="http://schemas.openxmlformats.org/officeDocument/2006/relationships/hyperlink" Target="http://www.cse.yorku.ca/~kosta/CompVis_Notes/ransac.pdf" TargetMode="External"/><Relationship Id="rId2" Type="http://schemas.openxmlformats.org/officeDocument/2006/relationships/audio" Target="../media/media23.wma"/><Relationship Id="rId16" Type="http://schemas.openxmlformats.org/officeDocument/2006/relationships/image" Target="../media/image3.png"/><Relationship Id="rId1" Type="http://schemas.microsoft.com/office/2007/relationships/media" Target="../media/media23.wma"/><Relationship Id="rId6" Type="http://schemas.openxmlformats.org/officeDocument/2006/relationships/hyperlink" Target="http://en.wikipedia.org/wiki/Inpainting" TargetMode="External"/><Relationship Id="rId11" Type="http://schemas.openxmlformats.org/officeDocument/2006/relationships/hyperlink" Target="http://en.wikipedia.org/wiki/RANSAC" TargetMode="External"/><Relationship Id="rId5" Type="http://schemas.openxmlformats.org/officeDocument/2006/relationships/hyperlink" Target="http://en.wikipedia.org/wiki/Image_stitching" TargetMode="External"/><Relationship Id="rId15" Type="http://schemas.openxmlformats.org/officeDocument/2006/relationships/hyperlink" Target="http://pages.cs.wisc.edu/~csverma/CS766_09/ImageMosaic/imagemosaic.html" TargetMode="External"/><Relationship Id="rId10" Type="http://schemas.openxmlformats.org/officeDocument/2006/relationships/hyperlink" Target="http://web.eecs.umich.edu/~silvio/teaching/EECS598/lectures/lecture10_1.pdf" TargetMode="External"/><Relationship Id="rId4" Type="http://schemas.openxmlformats.org/officeDocument/2006/relationships/notesSlide" Target="../notesSlides/notesSlide3.xml"/><Relationship Id="rId9" Type="http://schemas.openxmlformats.org/officeDocument/2006/relationships/hyperlink" Target="https://www.youtube.com/watch?v=NPcMS49V5hg" TargetMode="External"/><Relationship Id="rId14" Type="http://schemas.openxmlformats.org/officeDocument/2006/relationships/hyperlink" Target="http://www.cs.toronto.edu/~jepson/csc320/notes/pyramid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3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8.wma"/><Relationship Id="rId7" Type="http://schemas.openxmlformats.org/officeDocument/2006/relationships/image" Target="../media/image1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m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1295400"/>
            <a:ext cx="6705600" cy="23876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Stitching and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inpainting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631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6324600" y="4648200"/>
            <a:ext cx="25908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Sayantan Sarkar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mtClean="0"/>
              <a:pPr/>
              <a:t>1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1"/>
    </mc:Choice>
    <mc:Fallback xmlns="">
      <p:transition spd="slow" advTm="6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</a:t>
            </a:r>
            <a:r>
              <a:rPr lang="en-US" dirty="0"/>
              <a:t>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00200"/>
            <a:ext cx="4147816" cy="5029200"/>
          </a:xfr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9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0"/>
    </mc:Choice>
    <mc:Fallback xmlns="">
      <p:transition spd="slow" advTm="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Implemented in C++ (using </a:t>
            </a:r>
            <a:r>
              <a:rPr lang="en-US" dirty="0" err="1" smtClean="0"/>
              <a:t>OpenCV</a:t>
            </a:r>
            <a:r>
              <a:rPr lang="en-US" dirty="0" smtClean="0"/>
              <a:t>) in Windows</a:t>
            </a:r>
          </a:p>
          <a:p>
            <a:r>
              <a:rPr lang="en-US" dirty="0" smtClean="0"/>
              <a:t>3 modes were implemented</a:t>
            </a:r>
          </a:p>
          <a:p>
            <a:pPr lvl="1"/>
            <a:r>
              <a:rPr lang="en-US" sz="2900" dirty="0"/>
              <a:t>Mode 1: Polygon </a:t>
            </a:r>
            <a:r>
              <a:rPr lang="en-US" sz="2900" dirty="0" smtClean="0"/>
              <a:t>Mask</a:t>
            </a:r>
          </a:p>
          <a:p>
            <a:pPr lvl="2"/>
            <a:r>
              <a:rPr lang="en-US" dirty="0" smtClean="0"/>
              <a:t>Left click to define vertices of a polygon which form a mask</a:t>
            </a:r>
          </a:p>
          <a:p>
            <a:pPr lvl="2"/>
            <a:r>
              <a:rPr lang="en-US" dirty="0" smtClean="0"/>
              <a:t>Useful for object removal</a:t>
            </a:r>
          </a:p>
          <a:p>
            <a:pPr lvl="1"/>
            <a:r>
              <a:rPr lang="en-US" sz="2900" dirty="0"/>
              <a:t>Mode 2: </a:t>
            </a:r>
            <a:r>
              <a:rPr lang="en-US" sz="2900" dirty="0" err="1"/>
              <a:t>Thresholding</a:t>
            </a:r>
            <a:r>
              <a:rPr lang="en-US" sz="2900" dirty="0"/>
              <a:t> in Polygon </a:t>
            </a:r>
            <a:r>
              <a:rPr lang="en-US" sz="2900" dirty="0" smtClean="0"/>
              <a:t>Mask</a:t>
            </a:r>
          </a:p>
          <a:p>
            <a:pPr lvl="2"/>
            <a:r>
              <a:rPr lang="en-US" dirty="0" smtClean="0"/>
              <a:t>Left click to define vertices of a polygon that bounds a region of interest</a:t>
            </a:r>
          </a:p>
          <a:p>
            <a:pPr lvl="2"/>
            <a:r>
              <a:rPr lang="en-US" dirty="0" smtClean="0"/>
              <a:t>Right click a point that is in the background and is to be removed</a:t>
            </a:r>
          </a:p>
          <a:p>
            <a:pPr lvl="2"/>
            <a:r>
              <a:rPr lang="en-US" dirty="0" err="1" smtClean="0"/>
              <a:t>Thresholding</a:t>
            </a:r>
            <a:r>
              <a:rPr lang="en-US" dirty="0" smtClean="0"/>
              <a:t> is applied to infer a mask</a:t>
            </a:r>
          </a:p>
          <a:p>
            <a:pPr lvl="2"/>
            <a:r>
              <a:rPr lang="en-US" dirty="0" smtClean="0"/>
              <a:t>Useful to define complex masks (</a:t>
            </a:r>
            <a:r>
              <a:rPr lang="en-US" dirty="0" err="1" smtClean="0"/>
              <a:t>eg</a:t>
            </a:r>
            <a:r>
              <a:rPr lang="en-US" dirty="0" smtClean="0"/>
              <a:t> for timestamp removal)</a:t>
            </a:r>
            <a:endParaRPr lang="en-US" dirty="0"/>
          </a:p>
          <a:p>
            <a:pPr lvl="1"/>
            <a:r>
              <a:rPr lang="en-US" sz="2900" dirty="0"/>
              <a:t>Mode 3. Global </a:t>
            </a:r>
            <a:r>
              <a:rPr lang="en-US" sz="2900" dirty="0" err="1" smtClean="0"/>
              <a:t>inpainting</a:t>
            </a:r>
            <a:endParaRPr lang="en-US" sz="2900" dirty="0" smtClean="0"/>
          </a:p>
          <a:p>
            <a:pPr lvl="2"/>
            <a:r>
              <a:rPr lang="en-US" dirty="0" smtClean="0"/>
              <a:t>Control + left click on a point and all points with similar </a:t>
            </a:r>
            <a:r>
              <a:rPr lang="en-US" dirty="0" err="1" smtClean="0"/>
              <a:t>colour</a:t>
            </a:r>
            <a:r>
              <a:rPr lang="en-US" dirty="0" smtClean="0"/>
              <a:t> are considered part of </a:t>
            </a:r>
          </a:p>
          <a:p>
            <a:pPr lvl="2"/>
            <a:r>
              <a:rPr lang="en-US" dirty="0" smtClean="0"/>
              <a:t>Useful to define multiple regions in one shot</a:t>
            </a:r>
            <a:endParaRPr lang="en-US" dirty="0"/>
          </a:p>
          <a:p>
            <a:pPr lvl="1"/>
            <a:endParaRPr lang="en-US" sz="2900" dirty="0"/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"/>
    </mc:Choice>
    <mc:Fallback xmlns="">
      <p:transition spd="slow" advTm="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Results: Mode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Isophote</a:t>
            </a:r>
            <a:r>
              <a:rPr lang="en-US" dirty="0" smtClean="0"/>
              <a:t> Propagation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286000"/>
            <a:ext cx="6533349" cy="2284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4699960"/>
            <a:ext cx="6447607" cy="162463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55"/>
    </mc:Choice>
    <mc:Fallback xmlns="">
      <p:transition spd="slow" advTm="19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Isophote</a:t>
            </a:r>
            <a:r>
              <a:rPr lang="en-US" dirty="0"/>
              <a:t> Propagation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1" y="2413000"/>
            <a:ext cx="7948246" cy="143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5" y="4393729"/>
            <a:ext cx="8261333" cy="170227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3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1"/>
    </mc:Choice>
    <mc:Fallback xmlns="">
      <p:transition spd="slow" advTm="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Object removal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4" y="2381104"/>
            <a:ext cx="8326012" cy="2095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5" y="4624246"/>
            <a:ext cx="8564170" cy="20291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42"/>
    </mc:Choice>
    <mc:Fallback xmlns="">
      <p:transition spd="slow" advTm="1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Object </a:t>
            </a:r>
            <a:r>
              <a:rPr lang="en-US" dirty="0" smtClean="0"/>
              <a:t>removal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1" y="2209800"/>
            <a:ext cx="7813073" cy="1426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5" y="4245452"/>
            <a:ext cx="7939304" cy="162870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3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1"/>
    </mc:Choice>
    <mc:Fallback xmlns="">
      <p:transition spd="slow" advTm="12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Texture Generation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3" y="2590800"/>
            <a:ext cx="7268663" cy="176524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7"/>
    </mc:Choice>
    <mc:Fallback xmlns="">
      <p:transition spd="slow" advTm="7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4" y="2172094"/>
            <a:ext cx="8432381" cy="4000106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29"/>
    </mc:Choice>
    <mc:Fallback xmlns="">
      <p:transition spd="slow" advTm="25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8" y="1600199"/>
            <a:ext cx="7411370" cy="4995813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6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79"/>
    </mc:Choice>
    <mc:Fallback xmlns="">
      <p:transition spd="slow" advTm="14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76466"/>
            <a:ext cx="5049449" cy="5105400"/>
          </a:xfrm>
        </p:spPr>
      </p:pic>
    </p:spTree>
    <p:extLst>
      <p:ext uri="{BB962C8B-B14F-4D97-AF65-F5344CB8AC3E}">
        <p14:creationId xmlns:p14="http://schemas.microsoft.com/office/powerpoint/2010/main" val="72284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4"/>
    </mc:Choice>
    <mc:Fallback xmlns="">
      <p:transition spd="slow" advTm="8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Stitching: Introduction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Image Stitching is used to create wide angle panoramas out of multiple images, which capture a scene from multiple viewpoints which have overlapping portions.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05199"/>
            <a:ext cx="8004048" cy="303761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82"/>
    </mc:Choice>
    <mc:Fallback xmlns="">
      <p:transition spd="slow" advTm="28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: Results: Mode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17947"/>
            <a:ext cx="5234622" cy="5106949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8"/>
    </mc:Choice>
    <mc:Fallback xmlns="">
      <p:transition spd="slow" advTm="26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Android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Also developed an app in android to do </a:t>
            </a:r>
            <a:r>
              <a:rPr lang="en-US" dirty="0" err="1" smtClean="0"/>
              <a:t>inpainting</a:t>
            </a:r>
            <a:r>
              <a:rPr lang="en-US" dirty="0" smtClean="0"/>
              <a:t> using inbuilt functions in </a:t>
            </a:r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User can select a rectangular region of interest. Otsu’s </a:t>
            </a:r>
            <a:r>
              <a:rPr lang="en-US" dirty="0" err="1" smtClean="0"/>
              <a:t>Thresholding</a:t>
            </a:r>
            <a:r>
              <a:rPr lang="en-US" dirty="0" smtClean="0"/>
              <a:t> is performed that gives a mask. Then </a:t>
            </a:r>
            <a:r>
              <a:rPr lang="en-US" dirty="0" err="1" smtClean="0"/>
              <a:t>inpainting</a:t>
            </a:r>
            <a:r>
              <a:rPr lang="en-US" dirty="0" smtClean="0"/>
              <a:t> is done.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657600"/>
            <a:ext cx="8803601" cy="29718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6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67"/>
    </mc:Choice>
    <mc:Fallback xmlns="">
      <p:transition spd="slow" advTm="22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518160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General</a:t>
            </a:r>
          </a:p>
          <a:p>
            <a:pPr lvl="1"/>
            <a:r>
              <a:rPr lang="en-US" sz="1700" dirty="0"/>
              <a:t>[1] </a:t>
            </a:r>
            <a:r>
              <a:rPr lang="en-US" sz="1700" u="sng" dirty="0">
                <a:hlinkClick r:id="rId5"/>
              </a:rPr>
              <a:t>http://en.wikipedia.org/wiki/Image_stitching</a:t>
            </a:r>
            <a:endParaRPr lang="en-US" sz="1700" dirty="0"/>
          </a:p>
          <a:p>
            <a:pPr lvl="1"/>
            <a:r>
              <a:rPr lang="en-US" sz="1700" dirty="0"/>
              <a:t>[2] </a:t>
            </a:r>
            <a:r>
              <a:rPr lang="en-US" sz="1700" u="sng" dirty="0">
                <a:hlinkClick r:id="rId6"/>
              </a:rPr>
              <a:t>http://en.wikipedia.org/wiki/Inpainting</a:t>
            </a:r>
            <a:endParaRPr lang="en-US" sz="1700" dirty="0"/>
          </a:p>
          <a:p>
            <a:pPr lvl="1"/>
            <a:r>
              <a:rPr lang="en-US" sz="1700" dirty="0"/>
              <a:t>[3] </a:t>
            </a:r>
            <a:r>
              <a:rPr lang="en-US" sz="1700" dirty="0" err="1"/>
              <a:t>Szeliski</a:t>
            </a:r>
            <a:r>
              <a:rPr lang="en-US" sz="1700" dirty="0"/>
              <a:t>, Richard. "Image alignment and stitching: A tutorial." Foundations and Trends® in Computer Graphics and Vision 2.1 (2006): 1-104.</a:t>
            </a:r>
          </a:p>
          <a:p>
            <a:pPr lvl="1"/>
            <a:r>
              <a:rPr lang="en-US" sz="1700" dirty="0"/>
              <a:t>[4] </a:t>
            </a:r>
            <a:r>
              <a:rPr lang="en-US" sz="1700" u="sng" dirty="0">
                <a:hlinkClick r:id="rId7"/>
              </a:rPr>
              <a:t>http://www.mathworks.com/help/vision/examples/feature-based-panoramic-image-stitching.html</a:t>
            </a:r>
            <a:endParaRPr lang="en-US" sz="1700" dirty="0"/>
          </a:p>
          <a:p>
            <a:r>
              <a:rPr lang="en-US" sz="2000" dirty="0"/>
              <a:t>SIFT</a:t>
            </a:r>
          </a:p>
          <a:p>
            <a:pPr lvl="1"/>
            <a:r>
              <a:rPr lang="en-US" sz="1700" dirty="0"/>
              <a:t>[5] </a:t>
            </a:r>
            <a:r>
              <a:rPr lang="en-US" sz="1700" u="sng" dirty="0">
                <a:hlinkClick r:id="rId8"/>
              </a:rPr>
              <a:t>http://www.inf.fu-berlin.de/lehre/SS09/CV/uebungen/uebung09/SIFT.pdf</a:t>
            </a:r>
            <a:endParaRPr lang="en-US" sz="1700" dirty="0"/>
          </a:p>
          <a:p>
            <a:pPr lvl="1"/>
            <a:r>
              <a:rPr lang="en-US" sz="1700" dirty="0"/>
              <a:t>[6] </a:t>
            </a:r>
            <a:r>
              <a:rPr lang="en-US" sz="1700" u="sng" dirty="0">
                <a:hlinkClick r:id="rId9"/>
              </a:rPr>
              <a:t>https://www.youtube.com/watch?v=NPcMS49V5hg</a:t>
            </a:r>
            <a:endParaRPr lang="en-US" sz="1700" dirty="0"/>
          </a:p>
          <a:p>
            <a:pPr lvl="1"/>
            <a:r>
              <a:rPr lang="en-US" sz="1700" dirty="0"/>
              <a:t>[7] </a:t>
            </a:r>
            <a:r>
              <a:rPr lang="en-US" sz="1700" u="sng" dirty="0">
                <a:hlinkClick r:id="rId10"/>
              </a:rPr>
              <a:t>http://web.eecs.umich.edu/~silvio/teaching/EECS598/lectures/lecture10_1.pdf</a:t>
            </a:r>
            <a:endParaRPr lang="en-US" sz="1700" dirty="0"/>
          </a:p>
          <a:p>
            <a:r>
              <a:rPr lang="en-US" sz="2000" dirty="0"/>
              <a:t>RANSAC</a:t>
            </a:r>
          </a:p>
          <a:p>
            <a:pPr lvl="1"/>
            <a:r>
              <a:rPr lang="en-US" sz="1700" dirty="0"/>
              <a:t>[8] </a:t>
            </a:r>
            <a:r>
              <a:rPr lang="en-US" sz="1700" u="sng" dirty="0">
                <a:hlinkClick r:id="rId11"/>
              </a:rPr>
              <a:t>http://en.wikipedia.org/wiki/RANSAC</a:t>
            </a:r>
            <a:endParaRPr lang="en-US" sz="1700" dirty="0"/>
          </a:p>
          <a:p>
            <a:pPr lvl="1"/>
            <a:r>
              <a:rPr lang="en-US" sz="1700" dirty="0"/>
              <a:t>[9] </a:t>
            </a:r>
            <a:r>
              <a:rPr lang="en-US" sz="1700" u="sng" dirty="0">
                <a:hlinkClick r:id="rId12"/>
              </a:rPr>
              <a:t>http://www.cse.yorku.ca/~kosta/CompVis_Notes/ransac.pdf</a:t>
            </a:r>
            <a:endParaRPr lang="en-US" sz="1700" dirty="0"/>
          </a:p>
          <a:p>
            <a:r>
              <a:rPr lang="en-US" sz="2000" dirty="0"/>
              <a:t>Blending</a:t>
            </a:r>
          </a:p>
          <a:p>
            <a:pPr lvl="1"/>
            <a:r>
              <a:rPr lang="en-US" sz="1700" dirty="0"/>
              <a:t>[10] </a:t>
            </a:r>
            <a:r>
              <a:rPr lang="en-US" sz="1700" u="sng" dirty="0">
                <a:hlinkClick r:id="rId13"/>
              </a:rPr>
              <a:t>http://graphics.cs.cmu.edu/courses/15-463/2005_fall/www/Lectures/Pyramids.pdf</a:t>
            </a:r>
            <a:endParaRPr lang="en-US" sz="1700" dirty="0"/>
          </a:p>
          <a:p>
            <a:pPr lvl="1"/>
            <a:r>
              <a:rPr lang="en-US" sz="1700" dirty="0"/>
              <a:t>[11] </a:t>
            </a:r>
            <a:r>
              <a:rPr lang="en-US" sz="1700" u="sng" dirty="0">
                <a:hlinkClick r:id="rId14"/>
              </a:rPr>
              <a:t>http://www.cs.toronto.edu/~jepson/csc320/notes/pyramids.pdf</a:t>
            </a:r>
            <a:endParaRPr lang="en-US" sz="1700" dirty="0"/>
          </a:p>
          <a:p>
            <a:pPr lvl="1"/>
            <a:r>
              <a:rPr lang="en-US" sz="1700" dirty="0"/>
              <a:t>[12] Burt, P. J. and </a:t>
            </a:r>
            <a:r>
              <a:rPr lang="en-US" sz="1700" dirty="0" err="1"/>
              <a:t>Adelson</a:t>
            </a:r>
            <a:r>
              <a:rPr lang="en-US" sz="1700" dirty="0"/>
              <a:t>, E. H., A </a:t>
            </a:r>
            <a:r>
              <a:rPr lang="en-US" sz="1700" dirty="0" err="1"/>
              <a:t>multiresolution</a:t>
            </a:r>
            <a:r>
              <a:rPr lang="en-US" sz="1700" dirty="0"/>
              <a:t> spline with applications to image mosaics, ACM Transactions on Graphics, 42(4), October 1983, 217-236</a:t>
            </a:r>
          </a:p>
          <a:p>
            <a:pPr lvl="1"/>
            <a:r>
              <a:rPr lang="en-US" sz="1700" dirty="0"/>
              <a:t>[13] </a:t>
            </a:r>
            <a:r>
              <a:rPr lang="en-US" sz="1700" u="sng" dirty="0">
                <a:hlinkClick r:id="rId15"/>
              </a:rPr>
              <a:t>http://pages.cs.wisc.edu/~csverma/CS766_09/ImageMosaic/imagemosaic.html</a:t>
            </a:r>
            <a:endParaRPr lang="en-US" sz="1700" dirty="0"/>
          </a:p>
          <a:p>
            <a:r>
              <a:rPr lang="en-US" sz="2000" dirty="0" err="1"/>
              <a:t>Inpainting</a:t>
            </a:r>
            <a:endParaRPr lang="en-US" sz="2000" dirty="0"/>
          </a:p>
          <a:p>
            <a:pPr lvl="1"/>
            <a:r>
              <a:rPr lang="en-US" sz="1700" dirty="0"/>
              <a:t>[14] Toyama, C. E., </a:t>
            </a:r>
            <a:r>
              <a:rPr lang="en-US" sz="1700" dirty="0" err="1"/>
              <a:t>Criminisi</a:t>
            </a:r>
            <a:r>
              <a:rPr lang="en-US" sz="1700" dirty="0"/>
              <a:t>, A., Pérez, P., &amp; Toyama, K. (2003). Object removal by exemplar-based </a:t>
            </a:r>
            <a:r>
              <a:rPr lang="en-US" sz="1700" dirty="0" err="1"/>
              <a:t>inpainting</a:t>
            </a:r>
            <a:r>
              <a:rPr lang="en-US" sz="17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0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7"/>
    </mc:Choice>
    <mc:Fallback xmlns="">
      <p:transition spd="slow" advTm="2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Stitching: 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2 Modes were implemented. Mode 1 fused 2 images. Mode 2 fuses frames from a video to get the panorama.</a:t>
            </a:r>
          </a:p>
          <a:p>
            <a:r>
              <a:rPr lang="en-US" dirty="0" smtClean="0"/>
              <a:t>2 Implementations both in MATLAB: 1</a:t>
            </a:r>
            <a:r>
              <a:rPr lang="en-US" baseline="30000" dirty="0" smtClean="0"/>
              <a:t>st</a:t>
            </a:r>
            <a:r>
              <a:rPr lang="en-US" dirty="0" smtClean="0"/>
              <a:t> is the pipeline I described, the second is using MATLAB’s inbuilt functions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8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6"/>
    </mc:Choice>
    <mc:Fallback xmlns="">
      <p:transition spd="slow" advTm="1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Left: Inbuilt functions, Right: My pipeline</a:t>
            </a:r>
          </a:p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6" y="2133600"/>
            <a:ext cx="3883152" cy="4175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48" y="2133600"/>
            <a:ext cx="4714240" cy="44196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06"/>
    </mc:Choice>
    <mc:Fallback xmlns="">
      <p:transition spd="slow" advTm="17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Left: Inbuilt functions, Right: My pipeline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4" y="2209799"/>
            <a:ext cx="3686956" cy="4490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91" y="2133600"/>
            <a:ext cx="3985455" cy="47244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7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9"/>
    </mc:Choice>
    <mc:Fallback xmlns="">
      <p:transition spd="slow" advTm="3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Stitching rotated images and images of different scales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057400"/>
            <a:ext cx="4076700" cy="4223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7" y="2057400"/>
            <a:ext cx="4137759" cy="40386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7"/>
    </mc:Choice>
    <mc:Fallback xmlns="">
      <p:transition spd="slow" advTm="13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Stitching: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</a:p>
          <a:p>
            <a:endParaRPr lang="en-US" dirty="0"/>
          </a:p>
        </p:txBody>
      </p:sp>
      <p:pic>
        <p:nvPicPr>
          <p:cNvPr id="7" name="vi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38600" y="1562101"/>
            <a:ext cx="4064267" cy="2285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" y="3941886"/>
            <a:ext cx="9144000" cy="287533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1"/>
    </mc:Choice>
    <mc:Fallback xmlns="">
      <p:transition spd="slow" advTm="11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962" objId="7"/>
        <p14:pauseEvt time="9016" objId="7"/>
        <p14:seekEvt time="9016" objId="7" seek="2344"/>
        <p14:resumeEvt time="9057" objId="7"/>
        <p14:stopEvt time="11031" objId="7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 smtClean="0"/>
              <a:t>Inpainting</a:t>
            </a:r>
            <a:r>
              <a:rPr lang="en-US" dirty="0" smtClean="0"/>
              <a:t>: Introduction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/>
              <a:t> is the process of reconstructing lost or deteriorated parts of images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Useful for </a:t>
            </a:r>
          </a:p>
          <a:p>
            <a:pPr lvl="1"/>
            <a:r>
              <a:rPr lang="en-US" dirty="0" smtClean="0"/>
              <a:t>Restoring old and damaged images</a:t>
            </a:r>
          </a:p>
          <a:p>
            <a:pPr lvl="1"/>
            <a:r>
              <a:rPr lang="en-US" dirty="0" smtClean="0"/>
              <a:t>Restore pixels lost during transmission</a:t>
            </a:r>
          </a:p>
          <a:p>
            <a:pPr lvl="1"/>
            <a:r>
              <a:rPr lang="en-US" dirty="0" smtClean="0"/>
              <a:t>Remove unwanted objects from an image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8"/>
    </mc:Choice>
    <mc:Fallback xmlns="">
      <p:transition spd="slow" advTm="11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Inpainting</a:t>
            </a:r>
            <a:r>
              <a:rPr lang="en-US" dirty="0" smtClean="0"/>
              <a:t>: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Implemented Exemplar based </a:t>
            </a:r>
            <a:r>
              <a:rPr lang="en-US" dirty="0" err="1" smtClean="0"/>
              <a:t>Inpainting</a:t>
            </a:r>
            <a:r>
              <a:rPr lang="en-US" dirty="0" smtClean="0"/>
              <a:t> as described by </a:t>
            </a:r>
            <a:r>
              <a:rPr lang="en-US" dirty="0" err="1" smtClean="0"/>
              <a:t>Criminisi</a:t>
            </a:r>
            <a:r>
              <a:rPr lang="en-US" dirty="0" smtClean="0"/>
              <a:t>, Perez and </a:t>
            </a:r>
            <a:r>
              <a:rPr lang="en-US" dirty="0" err="1" smtClean="0"/>
              <a:t>Toyoma</a:t>
            </a:r>
            <a:endParaRPr lang="en-US" dirty="0" smtClean="0"/>
          </a:p>
          <a:p>
            <a:r>
              <a:rPr lang="en-US" dirty="0" smtClean="0"/>
              <a:t>Find a priority point in the fill front using data and confidence term. Data term supports propagation of </a:t>
            </a:r>
            <a:r>
              <a:rPr lang="en-US" dirty="0" err="1" smtClean="0"/>
              <a:t>isophotes</a:t>
            </a:r>
            <a:r>
              <a:rPr lang="en-US" dirty="0" smtClean="0"/>
              <a:t>, confidence term supports a concentric fill order</a:t>
            </a:r>
          </a:p>
          <a:p>
            <a:r>
              <a:rPr lang="en-US" dirty="0" smtClean="0"/>
              <a:t>Find a patch in the source region that best matches the priority patch and fill it using that.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311769"/>
            <a:ext cx="1933845" cy="1533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311769"/>
            <a:ext cx="4878039" cy="131763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40"/>
    </mc:Choice>
    <mc:Fallback xmlns="">
      <p:transition spd="slow" advTm="51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9000B0E-F247-42DE-B4C8-953FA5582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Student presentation</Template>
  <TotalTime>0</TotalTime>
  <Words>522</Words>
  <Application>Microsoft Office PowerPoint</Application>
  <PresentationFormat>On-screen Show (4:3)</PresentationFormat>
  <Paragraphs>103</Paragraphs>
  <Slides>22</Slides>
  <Notes>3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Times New Roman</vt:lpstr>
      <vt:lpstr>Tw Cen MT</vt:lpstr>
      <vt:lpstr>Wingdings</vt:lpstr>
      <vt:lpstr>Wingdings 2</vt:lpstr>
      <vt:lpstr>Median</vt:lpstr>
      <vt:lpstr>PowerPoint Presentation</vt:lpstr>
      <vt:lpstr>Image Stitching: Introduction</vt:lpstr>
      <vt:lpstr>Image Stitching: Implementation</vt:lpstr>
      <vt:lpstr>Image Stitching: Results</vt:lpstr>
      <vt:lpstr>Image Stitching: Results</vt:lpstr>
      <vt:lpstr>Image Stitching: Results</vt:lpstr>
      <vt:lpstr>Image Stitching: Results</vt:lpstr>
      <vt:lpstr>Image Inpainting: Introduction</vt:lpstr>
      <vt:lpstr>Image Inpainting: Algorithm</vt:lpstr>
      <vt:lpstr>Image Inpainting: Algorithm</vt:lpstr>
      <vt:lpstr>Image Inpainting: Implementation</vt:lpstr>
      <vt:lpstr>Image Inpainting: Results: Mode 1</vt:lpstr>
      <vt:lpstr>Image Inpainting: Results: Mode 1</vt:lpstr>
      <vt:lpstr>Image Inpainting: Results: Mode 1</vt:lpstr>
      <vt:lpstr>Image Inpainting: Results: Mode 1</vt:lpstr>
      <vt:lpstr>Image Inpainting: Results: Mode 1</vt:lpstr>
      <vt:lpstr>Image Inpainting: Results: Mode 2</vt:lpstr>
      <vt:lpstr>Image Inpainting: Results: Mode 2</vt:lpstr>
      <vt:lpstr>Image Inpainting: Results: Mode 2</vt:lpstr>
      <vt:lpstr>Image Inpainting: Results: Mode 3</vt:lpstr>
      <vt:lpstr>Image Inpainting: Android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2015-05-10T05:05:47Z</dcterms:created>
  <dcterms:modified xsi:type="dcterms:W3CDTF">2015-05-21T03:52:09Z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TC101671259990</vt:lpwstr>
  </property>
</Properties>
</file>